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5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02/04/1440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02/04/1440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fontScale="90000"/>
          </a:bodyPr>
          <a:lstStyle/>
          <a:p>
            <a:pPr algn="r"/>
            <a:r>
              <a:rPr lang="en-US" dirty="0" smtClean="0"/>
              <a:t/>
            </a:r>
            <a:br>
              <a:rPr lang="en-US" dirty="0" smtClean="0"/>
            </a:br>
            <a:r>
              <a:rPr lang="ar-SA" b="1" u="sng" dirty="0" smtClean="0">
                <a:solidFill>
                  <a:schemeClr val="accent2">
                    <a:lumMod val="75000"/>
                  </a:schemeClr>
                </a:solidFill>
              </a:rPr>
              <a:t>الوظائف الاجتماعية للرياضة</a:t>
            </a:r>
            <a:r>
              <a:rPr lang="ar-IQ" b="1" u="sng" dirty="0" smtClean="0"/>
              <a:t/>
            </a:r>
            <a:br>
              <a:rPr lang="ar-IQ" b="1" u="sng" dirty="0" smtClean="0"/>
            </a:br>
            <a:r>
              <a:rPr lang="ar-SA" sz="5300" u="sng" dirty="0" err="1" smtClean="0"/>
              <a:t>اولاً</a:t>
            </a:r>
            <a:r>
              <a:rPr lang="ar-SA" sz="5300" u="sng" dirty="0" smtClean="0"/>
              <a:t> :  الوظيفة النفسية الاجتماعية</a:t>
            </a:r>
            <a:r>
              <a:rPr lang="en-US" sz="5300" dirty="0" smtClean="0"/>
              <a:t/>
            </a:r>
            <a:br>
              <a:rPr lang="en-US" sz="5300" dirty="0" smtClean="0"/>
            </a:br>
            <a:r>
              <a:rPr lang="ar-SA" sz="5300" u="sng" dirty="0" smtClean="0"/>
              <a:t>ثانياً : الوظيفة التربوية</a:t>
            </a:r>
            <a:r>
              <a:rPr lang="en-US" sz="5300" dirty="0" smtClean="0"/>
              <a:t/>
            </a:r>
            <a:br>
              <a:rPr lang="en-US" sz="5300" dirty="0" smtClean="0"/>
            </a:br>
            <a:r>
              <a:rPr lang="ar-SA" sz="5300" u="sng" dirty="0" smtClean="0"/>
              <a:t>ثالثاً : الرياضة أداة للتنشئة الاجتماعية</a:t>
            </a:r>
            <a:r>
              <a:rPr lang="en-US" sz="5300" dirty="0" smtClean="0"/>
              <a:t/>
            </a:r>
            <a:br>
              <a:rPr lang="en-US" sz="5300" dirty="0" smtClean="0"/>
            </a:br>
            <a:r>
              <a:rPr lang="ar-SA" sz="5300" u="sng" dirty="0" err="1" smtClean="0"/>
              <a:t>رابعأ</a:t>
            </a:r>
            <a:r>
              <a:rPr lang="ar-SA" sz="5300" u="sng" dirty="0" smtClean="0"/>
              <a:t> :الرياضة أداة للوحدة والتفاعل الاجتماعي</a:t>
            </a:r>
            <a:r>
              <a:rPr lang="en-US" sz="5300" dirty="0" smtClean="0"/>
              <a:t/>
            </a:r>
            <a:br>
              <a:rPr lang="en-US" sz="5300" dirty="0" smtClean="0"/>
            </a:br>
            <a:r>
              <a:rPr lang="ar-SA" sz="5300" u="sng" dirty="0" smtClean="0"/>
              <a:t>خامساً : الرياضة أداة للانتقال الاجتماعي</a:t>
            </a:r>
            <a:r>
              <a:rPr lang="en-US" sz="5300" dirty="0" smtClean="0"/>
              <a:t/>
            </a:r>
            <a:br>
              <a:rPr lang="en-US" sz="5300" dirty="0" smtClean="0"/>
            </a:br>
            <a:r>
              <a:rPr lang="ar-SA" sz="5300" u="sng" dirty="0" smtClean="0"/>
              <a:t>سادساً : الرياضة أداة للضبط الاجتماعي</a:t>
            </a:r>
            <a:r>
              <a:rPr lang="en-US" sz="5300" dirty="0" smtClean="0"/>
              <a:t/>
            </a:r>
            <a:br>
              <a:rPr lang="en-US" sz="5300" dirty="0" smtClean="0"/>
            </a:br>
            <a:r>
              <a:rPr lang="ar-SA" sz="5300" u="sng" dirty="0" smtClean="0"/>
              <a:t>سابعاً : الرياضة أداة للتمثيل الاجتماعي</a:t>
            </a:r>
            <a:r>
              <a:rPr lang="en-US" dirty="0" smtClean="0"/>
              <a:t/>
            </a:r>
            <a:br>
              <a:rPr lang="en-US" dirty="0" smtClean="0"/>
            </a:br>
            <a:endParaRPr lang="ar-SA" dirty="0"/>
          </a:p>
        </p:txBody>
      </p:sp>
    </p:spTree>
  </p:cSld>
  <p:clrMapOvr>
    <a:masterClrMapping/>
  </p:clrMapOvr>
  <p:transition spd="slow">
    <p:wheel spokes="8"/>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Autofit/>
          </a:bodyPr>
          <a:lstStyle/>
          <a:p>
            <a:pPr algn="r"/>
            <a:r>
              <a:rPr lang="ar-SA" sz="3200" b="1" u="sng" dirty="0" smtClean="0"/>
              <a:t>الوظائف الاجتماعية للرياضة </a:t>
            </a:r>
            <a:r>
              <a:rPr lang="ar-IQ" sz="3200" dirty="0" smtClean="0"/>
              <a:t/>
            </a:r>
            <a:br>
              <a:rPr lang="ar-IQ" sz="3200" dirty="0" smtClean="0"/>
            </a:br>
            <a:r>
              <a:rPr lang="ar-IQ" sz="3200" dirty="0" smtClean="0"/>
              <a:t>لقد تناول </a:t>
            </a:r>
            <a:r>
              <a:rPr lang="ar-IQ" sz="3200" dirty="0" err="1" smtClean="0"/>
              <a:t>د</a:t>
            </a:r>
            <a:r>
              <a:rPr lang="ar-IQ" sz="3200" dirty="0" smtClean="0"/>
              <a:t>. نجم الدين </a:t>
            </a:r>
            <a:r>
              <a:rPr lang="ar-IQ" sz="3200" dirty="0" err="1" smtClean="0"/>
              <a:t>السهروردي</a:t>
            </a:r>
            <a:r>
              <a:rPr lang="ar-IQ" sz="3200" dirty="0" smtClean="0"/>
              <a:t> الأبعاد الاجتماعية للرياضة بأنها </a:t>
            </a:r>
            <a:r>
              <a:rPr lang="ar-IQ" sz="3200" dirty="0" err="1" smtClean="0"/>
              <a:t>امست</a:t>
            </a:r>
            <a:r>
              <a:rPr lang="ar-IQ" sz="3200" dirty="0" smtClean="0"/>
              <a:t> جزءاً من كيان حياتنا الاجتماعية وإنها جزء مهم من مظاهر الحياة الاجتماعية المتقدمة ، وان الألعاب الرياضية بصفتها ظاهرة اجتماعية لها أركان متينة ثابتة حدودها الفرد والإنسان والجماعات والمجتمعات :</a:t>
            </a:r>
            <a:r>
              <a:rPr lang="en-US" sz="3200" dirty="0" smtClean="0"/>
              <a:t/>
            </a:r>
            <a:br>
              <a:rPr lang="en-US" sz="3200" dirty="0" smtClean="0"/>
            </a:br>
            <a:r>
              <a:rPr lang="ar-IQ" sz="3200" u="sng" dirty="0" smtClean="0"/>
              <a:t> </a:t>
            </a:r>
            <a:r>
              <a:rPr lang="ar-IQ" sz="3200" b="1" u="sng" dirty="0" smtClean="0"/>
              <a:t>الركن الأول</a:t>
            </a:r>
            <a:r>
              <a:rPr lang="ar-IQ" sz="3200" u="sng" dirty="0" smtClean="0"/>
              <a:t> </a:t>
            </a:r>
            <a:r>
              <a:rPr lang="ar-IQ" sz="3200" dirty="0" smtClean="0"/>
              <a:t>يتمثل في اللعب والرياضة كضرورة أساسية من ضرورات الحياة المستديمة </a:t>
            </a:r>
            <a:r>
              <a:rPr lang="ar-IQ" sz="3200" u="sng" dirty="0" smtClean="0"/>
              <a:t>بحكم تكوين الإنسان الجسماني والنفسي </a:t>
            </a:r>
            <a:r>
              <a:rPr lang="ar-IQ" sz="3200" dirty="0" smtClean="0"/>
              <a:t>.</a:t>
            </a:r>
            <a:r>
              <a:rPr lang="en-US" sz="3200" dirty="0" smtClean="0"/>
              <a:t/>
            </a:r>
            <a:br>
              <a:rPr lang="en-US" sz="3200" dirty="0" smtClean="0"/>
            </a:br>
            <a:r>
              <a:rPr lang="ar-IQ" sz="3200" b="1" u="sng" dirty="0" smtClean="0"/>
              <a:t>الركن الثاني</a:t>
            </a:r>
            <a:r>
              <a:rPr lang="ar-IQ" sz="3200" dirty="0" smtClean="0"/>
              <a:t> فيشمل </a:t>
            </a:r>
            <a:r>
              <a:rPr lang="ar-IQ" sz="3200" u="sng" dirty="0" smtClean="0"/>
              <a:t>إدارة الشؤون الرياضية </a:t>
            </a:r>
            <a:r>
              <a:rPr lang="ar-IQ" sz="3200" dirty="0" smtClean="0"/>
              <a:t>وتنظيم الألعاب المختلفة وغيرها من أمور إدارية متنوعة وقضايا تنظيمية .</a:t>
            </a:r>
            <a:r>
              <a:rPr lang="en-US" sz="3200" dirty="0" smtClean="0"/>
              <a:t/>
            </a:r>
            <a:br>
              <a:rPr lang="en-US" sz="3200" dirty="0" smtClean="0"/>
            </a:br>
            <a:r>
              <a:rPr lang="ar-IQ" sz="3200" u="sng" dirty="0" smtClean="0"/>
              <a:t> </a:t>
            </a:r>
            <a:r>
              <a:rPr lang="ar-IQ" sz="3200" b="1" u="sng" dirty="0" smtClean="0"/>
              <a:t>الركن الثالث</a:t>
            </a:r>
            <a:r>
              <a:rPr lang="ar-IQ" sz="3200" dirty="0" smtClean="0"/>
              <a:t> الإنسان بكل ماله من </a:t>
            </a:r>
            <a:r>
              <a:rPr lang="ar-IQ" sz="3200" u="sng" dirty="0" smtClean="0"/>
              <a:t>معنى للمفهوم الوجودي في المجتمع </a:t>
            </a:r>
            <a:r>
              <a:rPr lang="en-US" sz="3200" dirty="0" smtClean="0"/>
              <a:t/>
            </a:r>
            <a:br>
              <a:rPr lang="en-US" sz="3200" dirty="0" smtClean="0"/>
            </a:br>
            <a:r>
              <a:rPr lang="ar-IQ" sz="3200" b="1" u="sng" dirty="0" smtClean="0"/>
              <a:t>الركن الرابع</a:t>
            </a:r>
            <a:r>
              <a:rPr lang="ar-IQ" sz="3200" dirty="0" smtClean="0"/>
              <a:t> يتبلور بطبيعة </a:t>
            </a:r>
            <a:r>
              <a:rPr lang="ar-IQ" sz="3200" u="sng" dirty="0" smtClean="0"/>
              <a:t>تعلق الشباب باللعب والمسابقات الرياضية </a:t>
            </a:r>
            <a:r>
              <a:rPr lang="ar-IQ" sz="3200" dirty="0" smtClean="0"/>
              <a:t>وكذلك تعلق الجماهير بهواياتهم المفضلة .</a:t>
            </a:r>
            <a:r>
              <a:rPr lang="en-US" sz="3200" dirty="0" smtClean="0"/>
              <a:t/>
            </a:r>
            <a:br>
              <a:rPr lang="en-US" sz="3200" dirty="0" smtClean="0"/>
            </a:br>
            <a:endParaRPr lang="ar-SA" sz="3200" dirty="0"/>
          </a:p>
        </p:txBody>
      </p:sp>
    </p:spTree>
  </p:cSld>
  <p:clrMapOvr>
    <a:masterClrMapping/>
  </p:clrMapOvr>
  <p:transition spd="slow">
    <p:spli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fontScale="90000"/>
          </a:bodyPr>
          <a:lstStyle/>
          <a:p>
            <a:pPr algn="r"/>
            <a:r>
              <a:rPr lang="ar-SA" b="1" u="sng" dirty="0" err="1" smtClean="0">
                <a:solidFill>
                  <a:srgbClr val="0070C0"/>
                </a:solidFill>
              </a:rPr>
              <a:t>اولاً</a:t>
            </a:r>
            <a:r>
              <a:rPr lang="ar-SA" b="1" u="sng" dirty="0" smtClean="0">
                <a:solidFill>
                  <a:srgbClr val="0070C0"/>
                </a:solidFill>
              </a:rPr>
              <a:t> :  الوظيفة النفسية الاجتماعية</a:t>
            </a:r>
            <a:r>
              <a:rPr lang="en-US" dirty="0" smtClean="0"/>
              <a:t/>
            </a:r>
            <a:br>
              <a:rPr lang="en-US" dirty="0" smtClean="0"/>
            </a:br>
            <a:r>
              <a:rPr lang="ar-IQ" dirty="0" smtClean="0"/>
              <a:t>     تخلق الممارسة الرياضية حالة من </a:t>
            </a:r>
            <a:r>
              <a:rPr lang="ar-IQ" u="sng" dirty="0" smtClean="0"/>
              <a:t>الاستقرار النفسي والاتزان العاطفي</a:t>
            </a:r>
            <a:r>
              <a:rPr lang="ar-IQ" dirty="0" smtClean="0"/>
              <a:t> لدى الفرد المشارك بفعالياتها المختلفة كما فيه </a:t>
            </a:r>
            <a:r>
              <a:rPr lang="ar-IQ" u="sng" dirty="0" smtClean="0"/>
              <a:t>روح الاستعداد للتفوق </a:t>
            </a:r>
            <a:r>
              <a:rPr lang="ar-IQ" dirty="0" smtClean="0"/>
              <a:t>والوصول إلى </a:t>
            </a:r>
            <a:r>
              <a:rPr lang="ar-IQ" dirty="0" err="1" smtClean="0"/>
              <a:t>اعلى</a:t>
            </a:r>
            <a:r>
              <a:rPr lang="ar-IQ" dirty="0" smtClean="0"/>
              <a:t> المستويات الرياضية . </a:t>
            </a:r>
            <a:r>
              <a:rPr lang="en-US" dirty="0" smtClean="0"/>
              <a:t/>
            </a:r>
            <a:br>
              <a:rPr lang="en-US" dirty="0" smtClean="0"/>
            </a:br>
            <a:r>
              <a:rPr lang="ar-IQ" dirty="0" smtClean="0"/>
              <a:t>    </a:t>
            </a:r>
            <a:r>
              <a:rPr lang="ar-IQ" dirty="0" err="1" smtClean="0"/>
              <a:t>ان</a:t>
            </a:r>
            <a:r>
              <a:rPr lang="ar-IQ" dirty="0" smtClean="0"/>
              <a:t> التربية البدنية والرياضية لها أهميتها في تمكين الفرد من </a:t>
            </a:r>
            <a:r>
              <a:rPr lang="ar-IQ" dirty="0" err="1" smtClean="0"/>
              <a:t>اداء</a:t>
            </a:r>
            <a:r>
              <a:rPr lang="ar-IQ" dirty="0" smtClean="0"/>
              <a:t> دوره في المجتمع بشكل فاعل ومتميز وتخلق لديه شعوراً </a:t>
            </a:r>
            <a:r>
              <a:rPr lang="ar-IQ" u="sng" dirty="0" smtClean="0"/>
              <a:t>بالدافعية والمثابرة على العمل </a:t>
            </a:r>
            <a:r>
              <a:rPr lang="ar-IQ" dirty="0" smtClean="0"/>
              <a:t>بفعالية وبروح ايجابية تمكنه من </a:t>
            </a:r>
            <a:r>
              <a:rPr lang="ar-IQ" u="sng" dirty="0" smtClean="0"/>
              <a:t>ضبط انفعالاته النفسية </a:t>
            </a:r>
            <a:r>
              <a:rPr lang="ar-IQ" dirty="0" smtClean="0"/>
              <a:t>والقدرة على </a:t>
            </a:r>
            <a:r>
              <a:rPr lang="ar-IQ" u="sng" dirty="0" smtClean="0"/>
              <a:t>حسن التصرف في المواقف الصعبة </a:t>
            </a:r>
            <a:r>
              <a:rPr lang="ar-IQ" dirty="0" smtClean="0"/>
              <a:t>التي تتطلب اتزاناً نفسياً واجتماعياً</a:t>
            </a:r>
            <a:endParaRPr lang="ar-SA" dirty="0"/>
          </a:p>
        </p:txBody>
      </p:sp>
    </p:spTree>
  </p:cSld>
  <p:clrMapOvr>
    <a:masterClrMapping/>
  </p:clrMapOvr>
  <p:transition spd="slow">
    <p:diamon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0"/>
            <a:ext cx="9144000" cy="6858000"/>
          </a:xfrm>
        </p:spPr>
        <p:txBody>
          <a:bodyPr>
            <a:normAutofit/>
          </a:bodyPr>
          <a:lstStyle/>
          <a:p>
            <a:pPr algn="r"/>
            <a:r>
              <a:rPr lang="ar-SA" sz="3600" b="1" u="sng" dirty="0" smtClean="0">
                <a:solidFill>
                  <a:srgbClr val="0000FF"/>
                </a:solidFill>
              </a:rPr>
              <a:t>ثالثاً : الرياضة أداة للتنشئة الاجتماعية</a:t>
            </a:r>
            <a:r>
              <a:rPr lang="en-US" sz="3600" dirty="0" smtClean="0"/>
              <a:t/>
            </a:r>
            <a:br>
              <a:rPr lang="en-US" sz="3600" dirty="0" smtClean="0"/>
            </a:br>
            <a:r>
              <a:rPr lang="ar-IQ" sz="3600" dirty="0" smtClean="0"/>
              <a:t>     التنشئة الاجتماعية </a:t>
            </a:r>
            <a:r>
              <a:rPr lang="ar-IQ" sz="3600" u="sng" dirty="0" smtClean="0"/>
              <a:t>عملية تلقين الفرد قيم مجتمعه </a:t>
            </a:r>
            <a:r>
              <a:rPr lang="ar-IQ" sz="3600" dirty="0" smtClean="0"/>
              <a:t>الذي يعيش فيه ومعاينته ومفاهيمه والمعروف </a:t>
            </a:r>
            <a:r>
              <a:rPr lang="ar-IQ" sz="3600" dirty="0" err="1" smtClean="0"/>
              <a:t>ان</a:t>
            </a:r>
            <a:r>
              <a:rPr lang="ar-IQ" sz="3600" dirty="0" smtClean="0"/>
              <a:t> التربية البدنية والرياضية بصفتها </a:t>
            </a:r>
            <a:r>
              <a:rPr lang="ar-IQ" sz="3600" u="sng" dirty="0" smtClean="0"/>
              <a:t>ظاهرة اجتماعية </a:t>
            </a:r>
            <a:r>
              <a:rPr lang="ar-IQ" sz="3600" dirty="0" smtClean="0"/>
              <a:t>تسعى إلى اكتساب الفرد مختلف نواحي </a:t>
            </a:r>
            <a:r>
              <a:rPr lang="ar-IQ" sz="3600" u="sng" dirty="0" smtClean="0"/>
              <a:t>السلوك الاجتماعي </a:t>
            </a:r>
            <a:r>
              <a:rPr lang="ar-IQ" sz="3600" dirty="0" smtClean="0"/>
              <a:t>المقبول وجوانبه </a:t>
            </a:r>
            <a:r>
              <a:rPr lang="ar-IQ" sz="3600" u="sng" dirty="0" smtClean="0"/>
              <a:t>كالتعاون والأخلاق الحميدة والروح الرياضية الجيدة</a:t>
            </a:r>
            <a:r>
              <a:rPr lang="ar-IQ" sz="3600" dirty="0" smtClean="0"/>
              <a:t> فالرياضة أصبحت لها أبعاد كبيرة في حياة الفرد </a:t>
            </a:r>
            <a:r>
              <a:rPr lang="ar-IQ" sz="3600" dirty="0" err="1" smtClean="0"/>
              <a:t>و</a:t>
            </a:r>
            <a:r>
              <a:rPr lang="ar-IQ" sz="3600" dirty="0" smtClean="0"/>
              <a:t> المجتمع ، فمن خلال المشاركة الرياضية يتضح لنا دورها المهم في عملية التنشئة الاجتماعية </a:t>
            </a:r>
            <a:r>
              <a:rPr lang="ar-IQ" sz="3600" dirty="0" err="1" smtClean="0"/>
              <a:t>اذ</a:t>
            </a:r>
            <a:r>
              <a:rPr lang="ar-IQ" sz="3600" dirty="0" smtClean="0"/>
              <a:t> يتمكن الرياضي من </a:t>
            </a:r>
            <a:r>
              <a:rPr lang="ar-IQ" sz="3600" u="sng" dirty="0" smtClean="0"/>
              <a:t>حمل التقاليد والعادات الصحيحة </a:t>
            </a:r>
            <a:r>
              <a:rPr lang="ar-IQ" sz="3600" dirty="0" smtClean="0"/>
              <a:t>وكل جوانب التطور الاجتماعي والحضاري لمجتمعه ويبرز خلال المنافسات الرياضية كل القيم السليمة والممارسات الصائبة ليكون </a:t>
            </a:r>
            <a:r>
              <a:rPr lang="ar-IQ" sz="3600" u="sng" dirty="0" smtClean="0"/>
              <a:t>نموذجاً صحيحاً لمجتمعه</a:t>
            </a:r>
            <a:endParaRPr lang="ar-SA" sz="3600" u="sng" dirty="0"/>
          </a:p>
        </p:txBody>
      </p:sp>
    </p:spTree>
  </p:cSld>
  <p:clrMapOvr>
    <a:masterClrMapping/>
  </p:clrMapOvr>
  <p:transition spd="slow">
    <p:checker/>
  </p:transition>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Words>
  <PresentationFormat>عرض على الشاشة (3:4)‏</PresentationFormat>
  <Paragraphs>4</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سمة Office</vt:lpstr>
      <vt:lpstr> الوظائف الاجتماعية للرياضة اولاً :  الوظيفة النفسية الاجتماعية ثانياً : الوظيفة التربوية ثالثاً : الرياضة أداة للتنشئة الاجتماعية رابعأ :الرياضة أداة للوحدة والتفاعل الاجتماعي خامساً : الرياضة أداة للانتقال الاجتماعي سادساً : الرياضة أداة للضبط الاجتماعي سابعاً : الرياضة أداة للتمثيل الاجتماعي </vt:lpstr>
      <vt:lpstr>الوظائف الاجتماعية للرياضة  لقد تناول د. نجم الدين السهروردي الأبعاد الاجتماعية للرياضة بأنها امست جزءاً من كيان حياتنا الاجتماعية وإنها جزء مهم من مظاهر الحياة الاجتماعية المتقدمة ، وان الألعاب الرياضية بصفتها ظاهرة اجتماعية لها أركان متينة ثابتة حدودها الفرد والإنسان والجماعات والمجتمعات :  الركن الأول يتمثل في اللعب والرياضة كضرورة أساسية من ضرورات الحياة المستديمة بحكم تكوين الإنسان الجسماني والنفسي . الركن الثاني فيشمل إدارة الشؤون الرياضية وتنظيم الألعاب المختلفة وغيرها من أمور إدارية متنوعة وقضايا تنظيمية .  الركن الثالث الإنسان بكل ماله من معنى للمفهوم الوجودي في المجتمع  الركن الرابع يتبلور بطبيعة تعلق الشباب باللعب والمسابقات الرياضية وكذلك تعلق الجماهير بهواياتهم المفضلة . </vt:lpstr>
      <vt:lpstr>اولاً :  الوظيفة النفسية الاجتماعية      تخلق الممارسة الرياضية حالة من الاستقرار النفسي والاتزان العاطفي لدى الفرد المشارك بفعالياتها المختلفة كما فيه روح الاستعداد للتفوق والوصول إلى اعلى المستويات الرياضية .      ان التربية البدنية والرياضية لها أهميتها في تمكين الفرد من اداء دوره في المجتمع بشكل فاعل ومتميز وتخلق لديه شعوراً بالدافعية والمثابرة على العمل بفعالية وبروح ايجابية تمكنه من ضبط انفعالاته النفسية والقدرة على حسن التصرف في المواقف الصعبة التي تتطلب اتزاناً نفسياً واجتماعياً</vt:lpstr>
      <vt:lpstr>ثالثاً : الرياضة أداة للتنشئة الاجتماعية      التنشئة الاجتماعية عملية تلقين الفرد قيم مجتمعه الذي يعيش فيه ومعاينته ومفاهيمه والمعروف ان التربية البدنية والرياضية بصفتها ظاهرة اجتماعية تسعى إلى اكتساب الفرد مختلف نواحي السلوك الاجتماعي المقبول وجوانبه كالتعاون والأخلاق الحميدة والروح الرياضية الجيدة فالرياضة أصبحت لها أبعاد كبيرة في حياة الفرد و المجتمع ، فمن خلال المشاركة الرياضية يتضح لنا دورها المهم في عملية التنشئة الاجتماعية اذ يتمكن الرياضي من حمل التقاليد والعادات الصحيحة وكل جوانب التطور الاجتماعي والحضاري لمجتمعه ويبرز خلال المنافسات الرياضية كل القيم السليمة والممارسات الصائبة ليكون نموذجاً صحيحاً لمجتمعه</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الوظائف الاجتماعية للرياضة اولاً :  الوظيفة النفسية الاجتماعية ثانياً : الوظيفة التربوية ثالثاً : الرياضة أداة للتنشئة الاجتماعية رابعأ :الرياضة أداة للوحدة والتفاعل الاجتماعي خامساً : الرياضة أداة للانتقال الاجتماعي سادساً : الرياضة أداة للضبط الاجتماعي سابعاً : الرياضة أداة للتمثيل الاجتماعي </dc:title>
  <dc:creator>HP</dc:creator>
  <cp:lastModifiedBy>DR.Ahmed Saker 2O14</cp:lastModifiedBy>
  <cp:revision>1</cp:revision>
  <dcterms:created xsi:type="dcterms:W3CDTF">2018-12-10T17:49:34Z</dcterms:created>
  <dcterms:modified xsi:type="dcterms:W3CDTF">2018-12-10T18:33:43Z</dcterms:modified>
</cp:coreProperties>
</file>